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Raleway"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ff8c2914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ff8c2914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5690f54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5690f54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ff8c2914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ff8c2914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b6574a1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b6574a1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a6d5b2f4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a6d5b2f4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nbcnews.com/feature/nbc-out/11-black-lgbtq-history-makers-you-should-know-n848631"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obamawhitehouse.archives.gov/blog/2013/11/20/president-obama-honors-presidential-medal-freedom-recipien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2447425"/>
            <a:ext cx="8520600" cy="18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a:solidFill>
                  <a:srgbClr val="FFFFFF"/>
                </a:solidFill>
                <a:latin typeface="Raleway"/>
                <a:ea typeface="Raleway"/>
                <a:cs typeface="Raleway"/>
                <a:sym typeface="Raleway"/>
              </a:rPr>
              <a:t>African American/Black History Month</a:t>
            </a:r>
            <a:endParaRPr sz="2500" b="1">
              <a:solidFill>
                <a:srgbClr val="FFFFFF"/>
              </a:solidFill>
              <a:latin typeface="Raleway"/>
              <a:ea typeface="Raleway"/>
              <a:cs typeface="Raleway"/>
              <a:sym typeface="Raleway"/>
            </a:endParaRPr>
          </a:p>
          <a:p>
            <a:pPr marL="0" lvl="0" indent="0" algn="ctr" rtl="0">
              <a:spcBef>
                <a:spcPts val="0"/>
              </a:spcBef>
              <a:spcAft>
                <a:spcPts val="0"/>
              </a:spcAft>
              <a:buNone/>
            </a:pPr>
            <a:r>
              <a:rPr lang="en" sz="2500" b="1">
                <a:solidFill>
                  <a:srgbClr val="FFFFFF"/>
                </a:solidFill>
                <a:latin typeface="Raleway"/>
                <a:ea typeface="Raleway"/>
                <a:cs typeface="Raleway"/>
                <a:sym typeface="Raleway"/>
              </a:rPr>
              <a:t>February 2021</a:t>
            </a:r>
            <a:endParaRPr sz="2500" b="1">
              <a:solidFill>
                <a:srgbClr val="FFFFFF"/>
              </a:solidFill>
              <a:latin typeface="Raleway"/>
              <a:ea typeface="Raleway"/>
              <a:cs typeface="Raleway"/>
              <a:sym typeface="Raleway"/>
            </a:endParaRPr>
          </a:p>
          <a:p>
            <a:pPr marL="0" lvl="0" indent="0" algn="ctr" rtl="0">
              <a:spcBef>
                <a:spcPts val="0"/>
              </a:spcBef>
              <a:spcAft>
                <a:spcPts val="0"/>
              </a:spcAft>
              <a:buNone/>
            </a:pPr>
            <a:endParaRPr sz="2500" b="1">
              <a:solidFill>
                <a:srgbClr val="FFFFFF"/>
              </a:solidFill>
              <a:latin typeface="Raleway"/>
              <a:ea typeface="Raleway"/>
              <a:cs typeface="Raleway"/>
              <a:sym typeface="Raleway"/>
            </a:endParaRPr>
          </a:p>
          <a:p>
            <a:pPr marL="0" lvl="0" indent="0" algn="ctr" rtl="0">
              <a:lnSpc>
                <a:spcPct val="131250"/>
              </a:lnSpc>
              <a:spcBef>
                <a:spcPts val="0"/>
              </a:spcBef>
              <a:spcAft>
                <a:spcPts val="0"/>
              </a:spcAft>
              <a:buClr>
                <a:schemeClr val="dk1"/>
              </a:buClr>
              <a:buSzPts val="1100"/>
              <a:buFont typeface="Arial"/>
              <a:buNone/>
            </a:pPr>
            <a:r>
              <a:rPr lang="en" sz="2500" i="1">
                <a:solidFill>
                  <a:srgbClr val="FFFFFF"/>
                </a:solidFill>
                <a:latin typeface="Raleway"/>
                <a:ea typeface="Raleway"/>
                <a:cs typeface="Raleway"/>
                <a:sym typeface="Raleway"/>
              </a:rPr>
              <a:t>The Black Family: Representation, Identity, and Diversity</a:t>
            </a:r>
            <a:endParaRPr sz="2500" i="1">
              <a:solidFill>
                <a:srgbClr val="FFFFFF"/>
              </a:solidFill>
              <a:latin typeface="Raleway"/>
              <a:ea typeface="Raleway"/>
              <a:cs typeface="Raleway"/>
              <a:sym typeface="Raleway"/>
            </a:endParaRPr>
          </a:p>
          <a:p>
            <a:pPr marL="0" lvl="0" indent="0" algn="ctr" rtl="0">
              <a:spcBef>
                <a:spcPts val="1800"/>
              </a:spcBef>
              <a:spcAft>
                <a:spcPts val="0"/>
              </a:spcAft>
              <a:buNone/>
            </a:pPr>
            <a:endParaRPr>
              <a:solidFill>
                <a:srgbClr val="000000"/>
              </a:solidFill>
            </a:endParaRPr>
          </a:p>
        </p:txBody>
      </p:sp>
      <p:pic>
        <p:nvPicPr>
          <p:cNvPr id="55" name="Google Shape;55;p13"/>
          <p:cNvPicPr preferRelativeResize="0"/>
          <p:nvPr/>
        </p:nvPicPr>
        <p:blipFill>
          <a:blip r:embed="rId3">
            <a:alphaModFix/>
          </a:blip>
          <a:stretch>
            <a:fillRect/>
          </a:stretch>
        </p:blipFill>
        <p:spPr>
          <a:xfrm>
            <a:off x="2815913" y="331800"/>
            <a:ext cx="3512175" cy="1966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The History of African American/Black History Month</a:t>
            </a:r>
            <a:endParaRPr>
              <a:solidFill>
                <a:srgbClr val="FFFFFF"/>
              </a:solidFill>
            </a:endParaRPr>
          </a:p>
        </p:txBody>
      </p:sp>
      <p:sp>
        <p:nvSpPr>
          <p:cNvPr id="61" name="Google Shape;61;p14"/>
          <p:cNvSpPr txBox="1">
            <a:spLocks noGrp="1"/>
          </p:cNvSpPr>
          <p:nvPr>
            <p:ph type="body" idx="1"/>
          </p:nvPr>
        </p:nvSpPr>
        <p:spPr>
          <a:xfrm>
            <a:off x="575325" y="1017725"/>
            <a:ext cx="7698000" cy="412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rPr>
              <a:t>Who: </a:t>
            </a:r>
            <a:r>
              <a:rPr lang="en" sz="1600">
                <a:solidFill>
                  <a:srgbClr val="FFFFFF"/>
                </a:solidFill>
              </a:rPr>
              <a:t>Carter G. Woodson</a:t>
            </a:r>
            <a:endParaRPr sz="1600">
              <a:solidFill>
                <a:srgbClr val="FFFFFF"/>
              </a:solidFill>
            </a:endParaRPr>
          </a:p>
          <a:p>
            <a:pPr marL="0" lvl="0" indent="0" algn="l" rtl="0">
              <a:spcBef>
                <a:spcPts val="1600"/>
              </a:spcBef>
              <a:spcAft>
                <a:spcPts val="0"/>
              </a:spcAft>
              <a:buNone/>
            </a:pPr>
            <a:r>
              <a:rPr lang="en" sz="1600" b="1">
                <a:solidFill>
                  <a:srgbClr val="FFFFFF"/>
                </a:solidFill>
              </a:rPr>
              <a:t>What: </a:t>
            </a:r>
            <a:r>
              <a:rPr lang="en" sz="1600">
                <a:solidFill>
                  <a:srgbClr val="FFFFFF"/>
                </a:solidFill>
              </a:rPr>
              <a:t>Over the years, the themes reflect changes in how people of African descent in the United States have viewed themselves, the influence of social movements on racial ideologies, and the aspirations of the black community.</a:t>
            </a:r>
            <a:endParaRPr sz="1600">
              <a:solidFill>
                <a:srgbClr val="FFFFFF"/>
              </a:solidFill>
            </a:endParaRPr>
          </a:p>
          <a:p>
            <a:pPr marL="0" lvl="0" indent="0" algn="l" rtl="0">
              <a:spcBef>
                <a:spcPts val="1600"/>
              </a:spcBef>
              <a:spcAft>
                <a:spcPts val="0"/>
              </a:spcAft>
              <a:buNone/>
            </a:pPr>
            <a:r>
              <a:rPr lang="en" sz="1600" b="1">
                <a:solidFill>
                  <a:srgbClr val="FFFFFF"/>
                </a:solidFill>
              </a:rPr>
              <a:t>When: </a:t>
            </a:r>
            <a:r>
              <a:rPr lang="en" sz="1600">
                <a:solidFill>
                  <a:srgbClr val="FFFFFF"/>
                </a:solidFill>
              </a:rPr>
              <a:t>Negro History Week est. 1926; Black History Month est. 1976</a:t>
            </a:r>
            <a:endParaRPr sz="1600">
              <a:solidFill>
                <a:srgbClr val="FFFFFF"/>
              </a:solidFill>
            </a:endParaRPr>
          </a:p>
          <a:p>
            <a:pPr marL="0" lvl="0" indent="0" algn="l" rtl="0">
              <a:spcBef>
                <a:spcPts val="1600"/>
              </a:spcBef>
              <a:spcAft>
                <a:spcPts val="1600"/>
              </a:spcAft>
              <a:buNone/>
            </a:pPr>
            <a:r>
              <a:rPr lang="en" sz="1600" b="1">
                <a:solidFill>
                  <a:srgbClr val="FFFFFF"/>
                </a:solidFill>
              </a:rPr>
              <a:t>Why:</a:t>
            </a:r>
            <a:r>
              <a:rPr lang="en" sz="1600">
                <a:solidFill>
                  <a:srgbClr val="FFFFFF"/>
                </a:solidFill>
              </a:rPr>
              <a:t> “Perhaps there would be no need to observe black history in a designated month if it were taught year-round, alongside other histories as part of a regular curriculum. It wouldn’t be such a novelty if there were a rigorous effort to view it as a central part of the American story. But we aren’t there yet. Black History Month should be recognized as a crucial opportunity to broaden students’ knowledge and help them see how the past connects with their lives today—and how it has inspired movements for change.” - Coshandra Dillard</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11700" y="744575"/>
            <a:ext cx="8520600" cy="288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i="1">
                <a:solidFill>
                  <a:srgbClr val="FFFFFF"/>
                </a:solidFill>
              </a:rPr>
              <a:t>Did You Know?</a:t>
            </a:r>
            <a:endParaRPr i="1">
              <a:solidFill>
                <a:srgbClr val="FFFFFF"/>
              </a:solidFill>
            </a:endParaRPr>
          </a:p>
        </p:txBody>
      </p:sp>
      <p:pic>
        <p:nvPicPr>
          <p:cNvPr id="67" name="Google Shape;67;p15"/>
          <p:cNvPicPr preferRelativeResize="0"/>
          <p:nvPr/>
        </p:nvPicPr>
        <p:blipFill>
          <a:blip r:embed="rId3">
            <a:alphaModFix/>
          </a:blip>
          <a:stretch>
            <a:fillRect/>
          </a:stretch>
        </p:blipFill>
        <p:spPr>
          <a:xfrm>
            <a:off x="2815913" y="320375"/>
            <a:ext cx="3512175" cy="196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76900" y="45725"/>
            <a:ext cx="9013200" cy="49860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FFFFFF"/>
              </a:buClr>
              <a:buSzPts val="1800"/>
              <a:buFont typeface="Raleway"/>
              <a:buChar char="❏"/>
            </a:pPr>
            <a:r>
              <a:rPr lang="en" b="1">
                <a:solidFill>
                  <a:srgbClr val="FFFFFF"/>
                </a:solidFill>
              </a:rPr>
              <a:t>Claudette Colvin</a:t>
            </a:r>
            <a:r>
              <a:rPr lang="en">
                <a:solidFill>
                  <a:srgbClr val="FFFFFF"/>
                </a:solidFill>
              </a:rPr>
              <a:t>, a 15 yr old girl, refused to give up her seat on a bus nine months before </a:t>
            </a:r>
            <a:r>
              <a:rPr lang="en" b="1">
                <a:solidFill>
                  <a:srgbClr val="FFFFFF"/>
                </a:solidFill>
              </a:rPr>
              <a:t>Rosa Parks </a:t>
            </a:r>
            <a:r>
              <a:rPr lang="en">
                <a:solidFill>
                  <a:srgbClr val="FFFFFF"/>
                </a:solidFill>
              </a:rPr>
              <a:t>engaged in that act of resistance. </a:t>
            </a:r>
            <a:endParaRPr>
              <a:solidFill>
                <a:srgbClr val="FFFFFF"/>
              </a:solidFill>
            </a:endParaRPr>
          </a:p>
          <a:p>
            <a:pPr marL="457200" lvl="0" indent="0" algn="l" rtl="0">
              <a:lnSpc>
                <a:spcPct val="100000"/>
              </a:lnSpc>
              <a:spcBef>
                <a:spcPts val="0"/>
              </a:spcBef>
              <a:spcAft>
                <a:spcPts val="0"/>
              </a:spcAft>
              <a:buNone/>
            </a:pPr>
            <a:endParaRPr>
              <a:solidFill>
                <a:srgbClr val="FFFFFF"/>
              </a:solidFill>
            </a:endParaRPr>
          </a:p>
          <a:p>
            <a:pPr marL="457200" lvl="0" indent="-342900" algn="l" rtl="0">
              <a:lnSpc>
                <a:spcPct val="100000"/>
              </a:lnSpc>
              <a:spcBef>
                <a:spcPts val="0"/>
              </a:spcBef>
              <a:spcAft>
                <a:spcPts val="0"/>
              </a:spcAft>
              <a:buClr>
                <a:srgbClr val="FFFFFF"/>
              </a:buClr>
              <a:buSzPts val="1800"/>
              <a:buFont typeface="Raleway"/>
              <a:buChar char="❏"/>
            </a:pPr>
            <a:r>
              <a:rPr lang="en" b="1">
                <a:solidFill>
                  <a:srgbClr val="FFFFFF"/>
                </a:solidFill>
              </a:rPr>
              <a:t>Hiram Revels</a:t>
            </a:r>
            <a:r>
              <a:rPr lang="en">
                <a:solidFill>
                  <a:srgbClr val="FFFFFF"/>
                </a:solidFill>
              </a:rPr>
              <a:t>, the first Black US Senator, took office in 1870.</a:t>
            </a:r>
            <a:endParaRPr>
              <a:solidFill>
                <a:srgbClr val="FFFFFF"/>
              </a:solidFill>
            </a:endParaRPr>
          </a:p>
          <a:p>
            <a:pPr marL="457200" lvl="0" indent="0" algn="l" rtl="0">
              <a:lnSpc>
                <a:spcPct val="100000"/>
              </a:lnSpc>
              <a:spcBef>
                <a:spcPts val="0"/>
              </a:spcBef>
              <a:spcAft>
                <a:spcPts val="0"/>
              </a:spcAft>
              <a:buNone/>
            </a:pPr>
            <a:endParaRPr>
              <a:solidFill>
                <a:srgbClr val="FFFFFF"/>
              </a:solidFill>
            </a:endParaRPr>
          </a:p>
          <a:p>
            <a:pPr marL="457200" lvl="0" indent="-342900" algn="l" rtl="0">
              <a:lnSpc>
                <a:spcPct val="100000"/>
              </a:lnSpc>
              <a:spcBef>
                <a:spcPts val="0"/>
              </a:spcBef>
              <a:spcAft>
                <a:spcPts val="0"/>
              </a:spcAft>
              <a:buClr>
                <a:srgbClr val="FFFFFF"/>
              </a:buClr>
              <a:buSzPts val="1800"/>
              <a:buFont typeface="Raleway"/>
              <a:buChar char="❏"/>
            </a:pPr>
            <a:r>
              <a:rPr lang="en" b="1">
                <a:solidFill>
                  <a:srgbClr val="FFFFFF"/>
                </a:solidFill>
              </a:rPr>
              <a:t>Onesimus</a:t>
            </a:r>
            <a:r>
              <a:rPr lang="en">
                <a:solidFill>
                  <a:srgbClr val="FFFFFF"/>
                </a:solidFill>
              </a:rPr>
              <a:t>, an enslaved man, introduced Inoculation to America. </a:t>
            </a:r>
            <a:endParaRPr>
              <a:solidFill>
                <a:srgbClr val="FFFFFF"/>
              </a:solidFill>
            </a:endParaRPr>
          </a:p>
          <a:p>
            <a:pPr marL="457200" lvl="0" indent="0" algn="l" rtl="0">
              <a:lnSpc>
                <a:spcPct val="100000"/>
              </a:lnSpc>
              <a:spcBef>
                <a:spcPts val="0"/>
              </a:spcBef>
              <a:spcAft>
                <a:spcPts val="0"/>
              </a:spcAft>
              <a:buNone/>
            </a:pPr>
            <a:endParaRPr>
              <a:solidFill>
                <a:srgbClr val="FFFFFF"/>
              </a:solidFill>
            </a:endParaRPr>
          </a:p>
          <a:p>
            <a:pPr marL="457200" lvl="0" indent="-342900" algn="l" rtl="0">
              <a:lnSpc>
                <a:spcPct val="100000"/>
              </a:lnSpc>
              <a:spcBef>
                <a:spcPts val="0"/>
              </a:spcBef>
              <a:spcAft>
                <a:spcPts val="0"/>
              </a:spcAft>
              <a:buClr>
                <a:srgbClr val="FFFFFF"/>
              </a:buClr>
              <a:buSzPts val="1800"/>
              <a:buFont typeface="Raleway"/>
              <a:buChar char="❏"/>
            </a:pPr>
            <a:r>
              <a:rPr lang="en" b="1">
                <a:solidFill>
                  <a:srgbClr val="FFFFFF"/>
                </a:solidFill>
              </a:rPr>
              <a:t>Bessie Coleman</a:t>
            </a:r>
            <a:r>
              <a:rPr lang="en">
                <a:solidFill>
                  <a:srgbClr val="FFFFFF"/>
                </a:solidFill>
              </a:rPr>
              <a:t> was the first licensed African American female pilot.</a:t>
            </a:r>
            <a:endParaRPr>
              <a:solidFill>
                <a:srgbClr val="FFFFFF"/>
              </a:solidFill>
            </a:endParaRPr>
          </a:p>
          <a:p>
            <a:pPr marL="457200" lvl="0" indent="0" algn="l" rtl="0">
              <a:lnSpc>
                <a:spcPct val="100000"/>
              </a:lnSpc>
              <a:spcBef>
                <a:spcPts val="0"/>
              </a:spcBef>
              <a:spcAft>
                <a:spcPts val="0"/>
              </a:spcAft>
              <a:buNone/>
            </a:pPr>
            <a:endParaRPr>
              <a:solidFill>
                <a:srgbClr val="FFFFFF"/>
              </a:solidFill>
            </a:endParaRPr>
          </a:p>
          <a:p>
            <a:pPr marL="457200" lvl="0" indent="-342900" algn="l" rtl="0">
              <a:lnSpc>
                <a:spcPct val="100000"/>
              </a:lnSpc>
              <a:spcBef>
                <a:spcPts val="0"/>
              </a:spcBef>
              <a:spcAft>
                <a:spcPts val="0"/>
              </a:spcAft>
              <a:buClr>
                <a:srgbClr val="FFFFFF"/>
              </a:buClr>
              <a:buSzPts val="1800"/>
              <a:buFont typeface="Raleway"/>
              <a:buChar char="❏"/>
            </a:pPr>
            <a:r>
              <a:rPr lang="en" b="1">
                <a:solidFill>
                  <a:srgbClr val="FFFFFF"/>
                </a:solidFill>
              </a:rPr>
              <a:t>Bayard Rustin</a:t>
            </a:r>
            <a:r>
              <a:rPr lang="en">
                <a:solidFill>
                  <a:srgbClr val="FFFFFF"/>
                </a:solidFill>
              </a:rPr>
              <a:t> was an </a:t>
            </a:r>
            <a:r>
              <a:rPr lang="en">
                <a:solidFill>
                  <a:srgbClr val="FFFFFF"/>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LGBTQ and civil rights activist</a:t>
            </a:r>
            <a:r>
              <a:rPr lang="en">
                <a:solidFill>
                  <a:srgbClr val="FFFFFF"/>
                </a:solidFill>
              </a:rPr>
              <a:t> best known for being a key adviser to </a:t>
            </a:r>
            <a:r>
              <a:rPr lang="en" b="1">
                <a:solidFill>
                  <a:srgbClr val="FFFFFF"/>
                </a:solidFill>
              </a:rPr>
              <a:t>Reverend Martin Luther King Jr.</a:t>
            </a:r>
            <a:r>
              <a:rPr lang="en">
                <a:solidFill>
                  <a:srgbClr val="FFFFFF"/>
                </a:solidFill>
              </a:rPr>
              <a:t> He organized the 1963 March on Washington and was posthumously </a:t>
            </a:r>
            <a:r>
              <a:rPr lang="en">
                <a:solidFill>
                  <a:srgbClr val="FFFFFF"/>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awarded</a:t>
            </a:r>
            <a:r>
              <a:rPr lang="en">
                <a:solidFill>
                  <a:srgbClr val="FFFFFF"/>
                </a:solidFill>
              </a:rPr>
              <a:t> the Presidential Medal of Freedom, the nation’s highest civilian honor, in 2013 for his activism.</a:t>
            </a:r>
            <a:endParaRPr>
              <a:solidFill>
                <a:srgbClr val="FFFFFF"/>
              </a:solidFill>
            </a:endParaRPr>
          </a:p>
          <a:p>
            <a:pPr marL="457200" lvl="0" indent="0" algn="l" rtl="0">
              <a:lnSpc>
                <a:spcPct val="100000"/>
              </a:lnSpc>
              <a:spcBef>
                <a:spcPts val="0"/>
              </a:spcBef>
              <a:spcAft>
                <a:spcPts val="0"/>
              </a:spcAft>
              <a:buNone/>
            </a:pPr>
            <a:endParaRPr>
              <a:solidFill>
                <a:srgbClr val="FFFFFF"/>
              </a:solidFill>
            </a:endParaRPr>
          </a:p>
          <a:p>
            <a:pPr marL="457200" lvl="0" indent="-342900" algn="l" rtl="0">
              <a:lnSpc>
                <a:spcPct val="100000"/>
              </a:lnSpc>
              <a:spcBef>
                <a:spcPts val="0"/>
              </a:spcBef>
              <a:spcAft>
                <a:spcPts val="0"/>
              </a:spcAft>
              <a:buClr>
                <a:srgbClr val="FFFFFF"/>
              </a:buClr>
              <a:buSzPts val="1800"/>
              <a:buFont typeface="Raleway"/>
              <a:buChar char="❏"/>
            </a:pPr>
            <a:r>
              <a:rPr lang="en" b="1">
                <a:solidFill>
                  <a:srgbClr val="FFFFFF"/>
                </a:solidFill>
              </a:rPr>
              <a:t>Barbara Jordan</a:t>
            </a:r>
            <a:r>
              <a:rPr lang="en">
                <a:solidFill>
                  <a:srgbClr val="FFFFFF"/>
                </a:solidFill>
              </a:rPr>
              <a:t>, a civil rights leader and attorney, became the first African American elected to the Texas Senate in 1966, and the first woman and first African American elected to Congress from Texas in 1972.</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9" name="Google Shape;79;p17"/>
          <p:cNvPicPr preferRelativeResize="0"/>
          <p:nvPr/>
        </p:nvPicPr>
        <p:blipFill>
          <a:blip r:embed="rId3">
            <a:alphaModFix/>
          </a:blip>
          <a:stretch>
            <a:fillRect/>
          </a:stretch>
        </p:blipFill>
        <p:spPr>
          <a:xfrm>
            <a:off x="62287" y="0"/>
            <a:ext cx="3074276" cy="5143500"/>
          </a:xfrm>
          <a:prstGeom prst="rect">
            <a:avLst/>
          </a:prstGeom>
          <a:noFill/>
          <a:ln>
            <a:noFill/>
          </a:ln>
        </p:spPr>
      </p:pic>
      <p:pic>
        <p:nvPicPr>
          <p:cNvPr id="80" name="Google Shape;80;p17"/>
          <p:cNvPicPr preferRelativeResize="0"/>
          <p:nvPr/>
        </p:nvPicPr>
        <p:blipFill>
          <a:blip r:embed="rId4">
            <a:alphaModFix/>
          </a:blip>
          <a:stretch>
            <a:fillRect/>
          </a:stretch>
        </p:blipFill>
        <p:spPr>
          <a:xfrm>
            <a:off x="3136575" y="52475"/>
            <a:ext cx="3148199" cy="1357800"/>
          </a:xfrm>
          <a:prstGeom prst="rect">
            <a:avLst/>
          </a:prstGeom>
          <a:noFill/>
          <a:ln>
            <a:noFill/>
          </a:ln>
        </p:spPr>
      </p:pic>
      <p:pic>
        <p:nvPicPr>
          <p:cNvPr id="81" name="Google Shape;81;p17"/>
          <p:cNvPicPr preferRelativeResize="0"/>
          <p:nvPr/>
        </p:nvPicPr>
        <p:blipFill>
          <a:blip r:embed="rId5">
            <a:alphaModFix/>
          </a:blip>
          <a:stretch>
            <a:fillRect/>
          </a:stretch>
        </p:blipFill>
        <p:spPr>
          <a:xfrm>
            <a:off x="6206089" y="0"/>
            <a:ext cx="2891773" cy="5143500"/>
          </a:xfrm>
          <a:prstGeom prst="rect">
            <a:avLst/>
          </a:prstGeom>
          <a:noFill/>
          <a:ln>
            <a:noFill/>
          </a:ln>
        </p:spPr>
      </p:pic>
      <p:pic>
        <p:nvPicPr>
          <p:cNvPr id="82" name="Google Shape;82;p17"/>
          <p:cNvPicPr preferRelativeResize="0"/>
          <p:nvPr/>
        </p:nvPicPr>
        <p:blipFill>
          <a:blip r:embed="rId6">
            <a:alphaModFix/>
          </a:blip>
          <a:stretch>
            <a:fillRect/>
          </a:stretch>
        </p:blipFill>
        <p:spPr>
          <a:xfrm>
            <a:off x="3136575" y="1423350"/>
            <a:ext cx="3148200" cy="1788183"/>
          </a:xfrm>
          <a:prstGeom prst="rect">
            <a:avLst/>
          </a:prstGeom>
          <a:noFill/>
          <a:ln>
            <a:noFill/>
          </a:ln>
        </p:spPr>
      </p:pic>
      <p:pic>
        <p:nvPicPr>
          <p:cNvPr id="83" name="Google Shape;83;p17"/>
          <p:cNvPicPr preferRelativeResize="0"/>
          <p:nvPr/>
        </p:nvPicPr>
        <p:blipFill>
          <a:blip r:embed="rId7">
            <a:alphaModFix/>
          </a:blip>
          <a:stretch>
            <a:fillRect/>
          </a:stretch>
        </p:blipFill>
        <p:spPr>
          <a:xfrm>
            <a:off x="3136575" y="2641825"/>
            <a:ext cx="3074301" cy="3025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617225"/>
            <a:ext cx="8520600" cy="310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500" b="1">
                <a:solidFill>
                  <a:srgbClr val="FFFFFF"/>
                </a:solidFill>
                <a:latin typeface="Raleway"/>
                <a:ea typeface="Raleway"/>
                <a:cs typeface="Raleway"/>
                <a:sym typeface="Raleway"/>
              </a:rPr>
              <a:t>“My humanity is bound up in yours, for we can only be human together.”</a:t>
            </a:r>
            <a:endParaRPr sz="2500" b="1">
              <a:solidFill>
                <a:srgbClr val="FFFFFF"/>
              </a:solidFill>
              <a:latin typeface="Raleway"/>
              <a:ea typeface="Raleway"/>
              <a:cs typeface="Raleway"/>
              <a:sym typeface="Raleway"/>
            </a:endParaRPr>
          </a:p>
          <a:p>
            <a:pPr marL="0" lvl="0" indent="0" algn="ctr" rtl="0">
              <a:spcBef>
                <a:spcPts val="0"/>
              </a:spcBef>
              <a:spcAft>
                <a:spcPts val="0"/>
              </a:spcAft>
              <a:buClr>
                <a:schemeClr val="dk1"/>
              </a:buClr>
              <a:buSzPts val="1100"/>
              <a:buFont typeface="Arial"/>
              <a:buNone/>
            </a:pPr>
            <a:endParaRPr sz="2500" b="1">
              <a:solidFill>
                <a:srgbClr val="FFFFFF"/>
              </a:solidFill>
              <a:latin typeface="Raleway"/>
              <a:ea typeface="Raleway"/>
              <a:cs typeface="Raleway"/>
              <a:sym typeface="Raleway"/>
            </a:endParaRPr>
          </a:p>
          <a:p>
            <a:pPr marL="0" lvl="0" indent="0" algn="ctr" rtl="0">
              <a:spcBef>
                <a:spcPts val="0"/>
              </a:spcBef>
              <a:spcAft>
                <a:spcPts val="0"/>
              </a:spcAft>
              <a:buNone/>
            </a:pPr>
            <a:r>
              <a:rPr lang="en" sz="2500">
                <a:solidFill>
                  <a:srgbClr val="FFFFFF"/>
                </a:solidFill>
                <a:latin typeface="Raleway"/>
                <a:ea typeface="Raleway"/>
                <a:cs typeface="Raleway"/>
                <a:sym typeface="Raleway"/>
              </a:rPr>
              <a:t>—Desmond Tutu</a:t>
            </a:r>
            <a:endParaRPr sz="2500">
              <a:solidFill>
                <a:srgbClr val="FFFFFF"/>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Words>
  <Application>Microsoft Office PowerPoint</Application>
  <PresentationFormat>On-screen Show (16:9)</PresentationFormat>
  <Paragraphs>26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Raleway</vt:lpstr>
      <vt:lpstr>Arial</vt:lpstr>
      <vt:lpstr>Simple Light</vt:lpstr>
      <vt:lpstr>PowerPoint Presentation</vt:lpstr>
      <vt:lpstr>The History of African American/Black History Month</vt:lpstr>
      <vt:lpstr>  Did You Know?</vt:lpstr>
      <vt:lpstr>PowerPoint Presentation</vt:lpstr>
      <vt:lpstr>PowerPoint Presentation</vt:lpstr>
      <vt:lpstr>“My humanity is bound up in yours, for we can only be human together.”  —Desmond Tutu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Fischer, Cindy [EC]</dc:creator>
  <cp:lastModifiedBy>Fischer, Cindy [EC]</cp:lastModifiedBy>
  <cp:revision>1</cp:revision>
  <dcterms:modified xsi:type="dcterms:W3CDTF">2021-03-05T17:39:29Z</dcterms:modified>
</cp:coreProperties>
</file>